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77" r:id="rId2"/>
    <p:sldId id="295" r:id="rId3"/>
    <p:sldId id="296" r:id="rId4"/>
    <p:sldId id="297" r:id="rId5"/>
    <p:sldId id="294" r:id="rId6"/>
    <p:sldId id="293" r:id="rId7"/>
    <p:sldId id="292" r:id="rId8"/>
    <p:sldId id="298" r:id="rId9"/>
    <p:sldId id="299" r:id="rId10"/>
    <p:sldId id="305" r:id="rId11"/>
    <p:sldId id="304" r:id="rId12"/>
    <p:sldId id="303" r:id="rId13"/>
    <p:sldId id="302" r:id="rId14"/>
    <p:sldId id="307" r:id="rId15"/>
    <p:sldId id="301" r:id="rId16"/>
    <p:sldId id="300" r:id="rId17"/>
    <p:sldId id="308" r:id="rId18"/>
    <p:sldId id="309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C564-DC15-476E-A08E-F2CA4F456AEF}" type="datetimeFigureOut">
              <a:rPr lang="tr-TR" smtClean="0"/>
              <a:pPr/>
              <a:t>24.04.2017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84E-3537-46B6-95E8-C955CEB23E0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C564-DC15-476E-A08E-F2CA4F456AEF}" type="datetimeFigureOut">
              <a:rPr lang="tr-TR" smtClean="0"/>
              <a:pPr/>
              <a:t>24.04.2017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84E-3537-46B6-95E8-C955CEB23E0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C564-DC15-476E-A08E-F2CA4F456AEF}" type="datetimeFigureOut">
              <a:rPr lang="tr-TR" smtClean="0"/>
              <a:pPr/>
              <a:t>24.04.2017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84E-3537-46B6-95E8-C955CEB23E0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C564-DC15-476E-A08E-F2CA4F456AEF}" type="datetimeFigureOut">
              <a:rPr lang="tr-TR" smtClean="0"/>
              <a:pPr/>
              <a:t>24.04.2017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84E-3537-46B6-95E8-C955CEB23E0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C564-DC15-476E-A08E-F2CA4F456AEF}" type="datetimeFigureOut">
              <a:rPr lang="tr-TR" smtClean="0"/>
              <a:pPr/>
              <a:t>24.04.2017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84E-3537-46B6-95E8-C955CEB23E0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C564-DC15-476E-A08E-F2CA4F456AEF}" type="datetimeFigureOut">
              <a:rPr lang="tr-TR" smtClean="0"/>
              <a:pPr/>
              <a:t>24.04.2017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84E-3537-46B6-95E8-C955CEB23E0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C564-DC15-476E-A08E-F2CA4F456AEF}" type="datetimeFigureOut">
              <a:rPr lang="tr-TR" smtClean="0"/>
              <a:pPr/>
              <a:t>24.04.2017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84E-3537-46B6-95E8-C955CEB23E0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C564-DC15-476E-A08E-F2CA4F456AEF}" type="datetimeFigureOut">
              <a:rPr lang="tr-TR" smtClean="0"/>
              <a:pPr/>
              <a:t>24.04.2017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84E-3537-46B6-95E8-C955CEB23E0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C564-DC15-476E-A08E-F2CA4F456AEF}" type="datetimeFigureOut">
              <a:rPr lang="tr-TR" smtClean="0"/>
              <a:pPr/>
              <a:t>24.04.2017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84E-3537-46B6-95E8-C955CEB23E0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C564-DC15-476E-A08E-F2CA4F456AEF}" type="datetimeFigureOut">
              <a:rPr lang="tr-TR" smtClean="0"/>
              <a:pPr/>
              <a:t>24.04.2017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84E-3537-46B6-95E8-C955CEB23E0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C564-DC15-476E-A08E-F2CA4F456AEF}" type="datetimeFigureOut">
              <a:rPr lang="tr-TR" smtClean="0"/>
              <a:pPr/>
              <a:t>24.04.2017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7684E-3537-46B6-95E8-C955CEB23E0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7AC564-DC15-476E-A08E-F2CA4F456AEF}" type="datetimeFigureOut">
              <a:rPr lang="tr-TR" smtClean="0"/>
              <a:pPr/>
              <a:t>24.04.2017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507684E-3537-46B6-95E8-C955CEB23E0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sozlukprojesi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C:\Users\ozbas\Desktop\PP zem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1547664" y="2060848"/>
            <a:ext cx="676875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4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İstanbul </a:t>
            </a:r>
            <a:r>
              <a:rPr lang="tr-TR" sz="4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Milli </a:t>
            </a:r>
            <a:r>
              <a:rPr lang="tr-TR" sz="44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Eğitim Müdürlüğü</a:t>
            </a:r>
            <a:endParaRPr lang="tr-TR" sz="4400" b="1"/>
          </a:p>
        </p:txBody>
      </p:sp>
      <p:sp>
        <p:nvSpPr>
          <p:cNvPr id="5" name="Dikdörtgen 4"/>
          <p:cNvSpPr/>
          <p:nvPr/>
        </p:nvSpPr>
        <p:spPr>
          <a:xfrm>
            <a:off x="1979712" y="4437112"/>
            <a:ext cx="5400600" cy="127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tr-TR" sz="32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“Sözlük Özgürlüktür”</a:t>
            </a:r>
          </a:p>
          <a:p>
            <a:pPr algn="ctr">
              <a:lnSpc>
                <a:spcPct val="120000"/>
              </a:lnSpc>
            </a:pPr>
            <a:r>
              <a:rPr lang="tr-TR" sz="32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Sözlük Okuma Projesi</a:t>
            </a:r>
          </a:p>
        </p:txBody>
      </p:sp>
      <p:sp>
        <p:nvSpPr>
          <p:cNvPr id="7" name="6 Metin kutusu"/>
          <p:cNvSpPr txBox="1"/>
          <p:nvPr/>
        </p:nvSpPr>
        <p:spPr>
          <a:xfrm>
            <a:off x="3275856" y="609329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err="1" smtClean="0"/>
              <a:t>sozlukprojesi</a:t>
            </a:r>
            <a:r>
              <a:rPr lang="tr-TR" smtClean="0"/>
              <a:t>@</a:t>
            </a:r>
            <a:r>
              <a:rPr lang="tr-TR" err="1" smtClean="0"/>
              <a:t>gmail</a:t>
            </a:r>
            <a:r>
              <a:rPr lang="tr-TR" smtClean="0"/>
              <a:t>.com</a:t>
            </a:r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7687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 descr="C:\Users\ozbas\Desktop\PP zem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714348" y="1643050"/>
            <a:ext cx="80010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b="1">
                <a:solidFill>
                  <a:srgbClr val="FF0000"/>
                </a:solidFill>
              </a:rPr>
              <a:t>Ortaokullar İçin:</a:t>
            </a:r>
          </a:p>
          <a:p>
            <a:endParaRPr lang="tr-TR" sz="200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tr-TR" sz="2000" err="1"/>
              <a:t>Mehmed</a:t>
            </a:r>
            <a:r>
              <a:rPr lang="tr-TR" sz="2000"/>
              <a:t> Akif Ersoy Safahat (5,6,7,8. Sınıflar)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sz="2000" smtClean="0"/>
              <a:t>Yunus </a:t>
            </a:r>
            <a:r>
              <a:rPr lang="tr-TR" sz="2000"/>
              <a:t>Emre Divanı, Faruk Kadri Timurtaş, Tercüman 1001 Temel Eser (5,6,7,8. Sınıflar)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sz="2000" smtClean="0"/>
              <a:t>Sultan </a:t>
            </a:r>
            <a:r>
              <a:rPr lang="tr-TR" sz="2000"/>
              <a:t>Murad Han, Fatih Sultan </a:t>
            </a:r>
            <a:r>
              <a:rPr lang="tr-TR" sz="2000" err="1"/>
              <a:t>Mehmed’e</a:t>
            </a:r>
            <a:r>
              <a:rPr lang="tr-TR" sz="2000"/>
              <a:t> Nasihatler (5,6,7,8. Sınıflar)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sz="2000" smtClean="0"/>
              <a:t>İsmail </a:t>
            </a:r>
            <a:r>
              <a:rPr lang="tr-TR" sz="2000"/>
              <a:t>Hakkı </a:t>
            </a:r>
            <a:r>
              <a:rPr lang="tr-TR" sz="2000" err="1"/>
              <a:t>Bursevi</a:t>
            </a:r>
            <a:r>
              <a:rPr lang="tr-TR" sz="2000"/>
              <a:t>, Mesnevinin Ruhu (7, 8. Sınıflar)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sz="2000" smtClean="0"/>
              <a:t>Erzurumlu </a:t>
            </a:r>
            <a:r>
              <a:rPr lang="tr-TR" sz="2000"/>
              <a:t>İbrahim </a:t>
            </a:r>
            <a:r>
              <a:rPr lang="tr-TR" sz="2000" smtClean="0"/>
              <a:t>Hakkı, Kamil </a:t>
            </a:r>
            <a:r>
              <a:rPr lang="tr-TR" sz="2000"/>
              <a:t>İnsan (8. Sınıflar)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sz="2000" err="1" smtClean="0"/>
              <a:t>Seyyid</a:t>
            </a:r>
            <a:r>
              <a:rPr lang="tr-TR" sz="2000" smtClean="0"/>
              <a:t> </a:t>
            </a:r>
            <a:r>
              <a:rPr lang="tr-TR" sz="2000" err="1" smtClean="0"/>
              <a:t>Ziyaeddin</a:t>
            </a:r>
            <a:r>
              <a:rPr lang="tr-TR" sz="2000" smtClean="0"/>
              <a:t> </a:t>
            </a:r>
            <a:r>
              <a:rPr lang="tr-TR" sz="2000"/>
              <a:t>Yahya, Ebu Ali Sina Hikayeleri (Gencine-i Hikmet)( 7,8. Sınıflar)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sz="2000" err="1" smtClean="0"/>
              <a:t>Maverdi</a:t>
            </a:r>
            <a:r>
              <a:rPr lang="tr-TR" sz="2000" smtClean="0"/>
              <a:t>, Yüce Hedefler Kitabı (8.Sınıflar</a:t>
            </a:r>
            <a:r>
              <a:rPr lang="tr-TR" sz="2000"/>
              <a:t>)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5868144" y="609329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sozlukprojesi@gmail.com</a:t>
            </a:r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64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 descr="C:\Users\ozbas\Desktop\PP zem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571472" y="1857364"/>
            <a:ext cx="800542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1600" b="1">
                <a:solidFill>
                  <a:srgbClr val="FF0000"/>
                </a:solidFill>
              </a:rPr>
              <a:t>Liseler İçin</a:t>
            </a:r>
            <a:r>
              <a:rPr lang="tr-TR" sz="1600" b="1" smtClean="0">
                <a:solidFill>
                  <a:srgbClr val="FF0000"/>
                </a:solidFill>
              </a:rPr>
              <a:t>:</a:t>
            </a:r>
          </a:p>
          <a:p>
            <a:pPr algn="ctr"/>
            <a:endParaRPr lang="tr-TR" sz="1600" b="1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tr-TR" sz="1600" err="1" smtClean="0"/>
              <a:t>Mehmed</a:t>
            </a:r>
            <a:r>
              <a:rPr lang="tr-TR" sz="1600" smtClean="0"/>
              <a:t> </a:t>
            </a:r>
            <a:r>
              <a:rPr lang="tr-TR" sz="1600"/>
              <a:t>Akif Ersoy ,Safahat (Hazırlık,9,10,11,12.Sınıflar)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sz="1600"/>
              <a:t>Yunus Emre </a:t>
            </a:r>
            <a:r>
              <a:rPr lang="tr-TR" sz="1600" smtClean="0"/>
              <a:t>Divanı, Mustafa Tatçı, H Yayınları (Hazırlık,9,10,11,12.Sınıflar</a:t>
            </a:r>
            <a:r>
              <a:rPr lang="tr-TR" sz="160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sz="1600" err="1" smtClean="0"/>
              <a:t>Farabi</a:t>
            </a:r>
            <a:r>
              <a:rPr lang="tr-TR" sz="1600" smtClean="0"/>
              <a:t>, İlimlerin Sayımı, </a:t>
            </a:r>
            <a:r>
              <a:rPr lang="tr-TR" sz="1600" err="1" smtClean="0"/>
              <a:t>Kurtuba</a:t>
            </a:r>
            <a:r>
              <a:rPr lang="tr-TR" sz="1600" smtClean="0"/>
              <a:t> </a:t>
            </a:r>
            <a:r>
              <a:rPr lang="tr-TR" sz="1600"/>
              <a:t>Yay (11,12.Sınıflar)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sz="1600"/>
              <a:t>Katip </a:t>
            </a:r>
            <a:r>
              <a:rPr lang="tr-TR" sz="1600" smtClean="0"/>
              <a:t>Çelebi, </a:t>
            </a:r>
            <a:r>
              <a:rPr lang="tr-TR" sz="1600" err="1" smtClean="0"/>
              <a:t>Mizanul</a:t>
            </a:r>
            <a:r>
              <a:rPr lang="tr-TR" sz="1600" smtClean="0"/>
              <a:t> </a:t>
            </a:r>
            <a:r>
              <a:rPr lang="tr-TR" sz="1600" err="1"/>
              <a:t>Hakk</a:t>
            </a:r>
            <a:r>
              <a:rPr lang="tr-TR" sz="1600"/>
              <a:t> (10,11,12.Sınıflar)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sz="1600" err="1"/>
              <a:t>Ahmed</a:t>
            </a:r>
            <a:r>
              <a:rPr lang="tr-TR" sz="1600"/>
              <a:t> Cevdet </a:t>
            </a:r>
            <a:r>
              <a:rPr lang="tr-TR" sz="1600" smtClean="0"/>
              <a:t>Paşa, Mecelle - </a:t>
            </a:r>
            <a:r>
              <a:rPr lang="tr-TR" sz="1600"/>
              <a:t>Ekrem Buğra </a:t>
            </a:r>
            <a:r>
              <a:rPr lang="tr-TR" sz="1600" smtClean="0"/>
              <a:t>Ekinci (Hazırlık,9,10,11,12.Sınıflar</a:t>
            </a:r>
            <a:r>
              <a:rPr lang="tr-TR" sz="160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sz="1600"/>
              <a:t>Fuzuli, Leyla </a:t>
            </a:r>
            <a:r>
              <a:rPr lang="tr-TR" sz="1600" err="1"/>
              <a:t>vü</a:t>
            </a:r>
            <a:r>
              <a:rPr lang="tr-TR" sz="1600"/>
              <a:t> Mecnun (11,12.Sınıflar)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sz="1600" smtClean="0"/>
              <a:t>Fuzuli, </a:t>
            </a:r>
            <a:r>
              <a:rPr lang="tr-TR" sz="1600" err="1" smtClean="0"/>
              <a:t>Rind</a:t>
            </a:r>
            <a:r>
              <a:rPr lang="tr-TR" sz="1600" smtClean="0"/>
              <a:t> </a:t>
            </a:r>
            <a:r>
              <a:rPr lang="tr-TR" sz="1600"/>
              <a:t>ile </a:t>
            </a:r>
            <a:r>
              <a:rPr lang="tr-TR" sz="1600" err="1"/>
              <a:t>Zahid</a:t>
            </a:r>
            <a:r>
              <a:rPr lang="tr-TR" sz="1600"/>
              <a:t> </a:t>
            </a:r>
            <a:r>
              <a:rPr lang="tr-TR" sz="1600" smtClean="0"/>
              <a:t>/Sıhhat </a:t>
            </a:r>
            <a:r>
              <a:rPr lang="tr-TR" sz="1600"/>
              <a:t>ile Maraz, </a:t>
            </a:r>
            <a:r>
              <a:rPr lang="tr-TR" sz="1600" err="1"/>
              <a:t>Büyüyenay</a:t>
            </a:r>
            <a:r>
              <a:rPr lang="tr-TR" sz="1600"/>
              <a:t> (11,12.Sınıflar)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sz="1600" err="1"/>
              <a:t>Mehmed</a:t>
            </a:r>
            <a:r>
              <a:rPr lang="tr-TR" sz="1600"/>
              <a:t> Ali Ayni, Ahlak Dersleri (Hazırlık,9,10,11,12.Sınıflar)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sz="1600" err="1" smtClean="0"/>
              <a:t>Nizamülmülk</a:t>
            </a:r>
            <a:r>
              <a:rPr lang="tr-TR" sz="1600" smtClean="0"/>
              <a:t>,Siyasetname, İş </a:t>
            </a:r>
            <a:r>
              <a:rPr lang="tr-TR" sz="1600"/>
              <a:t>Bankası Yay (Hazırlık,9,10,11,12.Sınıflar)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sz="1600" err="1"/>
              <a:t>Feridüddin</a:t>
            </a:r>
            <a:r>
              <a:rPr lang="tr-TR" sz="1600"/>
              <a:t> </a:t>
            </a:r>
            <a:r>
              <a:rPr lang="tr-TR" sz="1600" err="1" smtClean="0"/>
              <a:t>Attar</a:t>
            </a:r>
            <a:r>
              <a:rPr lang="tr-TR" sz="1600" smtClean="0"/>
              <a:t>, Pendname-i </a:t>
            </a:r>
            <a:r>
              <a:rPr lang="tr-TR" sz="1600"/>
              <a:t>Attar Şerhi, </a:t>
            </a:r>
            <a:r>
              <a:rPr lang="tr-TR" sz="1600" err="1"/>
              <a:t>Büyüyenay</a:t>
            </a:r>
            <a:r>
              <a:rPr lang="tr-TR" sz="1600"/>
              <a:t> (Hazırlık,9,10,11,12.Sınıflar)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sz="1600" err="1"/>
              <a:t>İbn</a:t>
            </a:r>
            <a:r>
              <a:rPr lang="tr-TR" sz="1600"/>
              <a:t> </a:t>
            </a:r>
            <a:r>
              <a:rPr lang="tr-TR" sz="1600" err="1" smtClean="0"/>
              <a:t>Miskeveyn</a:t>
            </a:r>
            <a:r>
              <a:rPr lang="tr-TR" sz="1600" smtClean="0"/>
              <a:t>, </a:t>
            </a:r>
            <a:r>
              <a:rPr lang="tr-TR" sz="1600" err="1" smtClean="0"/>
              <a:t>Tehzibül</a:t>
            </a:r>
            <a:r>
              <a:rPr lang="tr-TR" sz="1600" smtClean="0"/>
              <a:t> </a:t>
            </a:r>
            <a:r>
              <a:rPr lang="tr-TR" sz="1600"/>
              <a:t>Ahlak (Hazırlık,9,10,11,12.Sınıflar)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sz="1600"/>
              <a:t>Selim Divane El </a:t>
            </a:r>
            <a:r>
              <a:rPr lang="tr-TR" sz="1600" err="1"/>
              <a:t>Kırımi</a:t>
            </a:r>
            <a:r>
              <a:rPr lang="tr-TR" sz="1600"/>
              <a:t>, Ariflerin Delili (10,11,12.Sınıflar)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5940152" y="609329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sozlukprojesi@gmail.com</a:t>
            </a:r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64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 descr="C:\Users\ozbas\Desktop\PP zem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714348" y="2060848"/>
            <a:ext cx="7786742" cy="2796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sz="1600" b="1" smtClean="0">
              <a:solidFill>
                <a:srgbClr val="FF0000"/>
              </a:solidFill>
            </a:endParaRPr>
          </a:p>
          <a:p>
            <a:pPr algn="ctr"/>
            <a:r>
              <a:rPr lang="tr-TR" b="1" smtClean="0">
                <a:solidFill>
                  <a:srgbClr val="FF0000"/>
                </a:solidFill>
              </a:rPr>
              <a:t>Beyitlerle </a:t>
            </a:r>
            <a:r>
              <a:rPr lang="tr-TR" b="1">
                <a:solidFill>
                  <a:srgbClr val="FF0000"/>
                </a:solidFill>
              </a:rPr>
              <a:t>ve Gazellerle Barışıyoruz!</a:t>
            </a:r>
          </a:p>
          <a:p>
            <a:endParaRPr lang="tr-TR" sz="140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tr-TR" sz="1400"/>
              <a:t>İçinde Medeniyetimizin temel kavramların geçtiği çok güzel beyitlerimiz var.  Her hafta edebiyatımızdan müstesna bir beyit; her ay güzel bir gazel ezberlemek isteyen öğrencilerimize yardımcı olacağız.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r-TR" sz="1400"/>
              <a:t>Beyitlerin ezberlenmesi ders esnasında gerçekleştirilebilir. Gazeller bir aylık süre içinde ezberlenebilir</a:t>
            </a:r>
            <a:r>
              <a:rPr lang="tr-TR" sz="140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tr-TR" sz="1400"/>
          </a:p>
          <a:p>
            <a:r>
              <a:rPr lang="tr-TR" sz="1400" smtClean="0"/>
              <a:t>Gazeller </a:t>
            </a:r>
            <a:r>
              <a:rPr lang="tr-TR" sz="1400"/>
              <a:t>için kaynak eser: </a:t>
            </a:r>
            <a:r>
              <a:rPr lang="tr-TR" sz="1400" smtClean="0"/>
              <a:t> İzahlı Divan Şiiri Antolojisi, Necmettin Halil Onan, MEB yay., </a:t>
            </a:r>
          </a:p>
          <a:p>
            <a:r>
              <a:rPr lang="tr-TR" sz="1400" smtClean="0"/>
              <a:t>                                        Gazellerin Güzelleri, İsmail </a:t>
            </a:r>
            <a:r>
              <a:rPr lang="tr-TR" sz="1400" err="1" smtClean="0"/>
              <a:t>Dervişoğlu</a:t>
            </a:r>
            <a:r>
              <a:rPr lang="tr-TR" sz="1400" smtClean="0"/>
              <a:t>, Kırkambar yay.</a:t>
            </a:r>
          </a:p>
          <a:p>
            <a:pPr>
              <a:lnSpc>
                <a:spcPct val="150000"/>
              </a:lnSpc>
            </a:pPr>
            <a:endParaRPr lang="tr-TR" sz="1050"/>
          </a:p>
        </p:txBody>
      </p:sp>
      <p:sp>
        <p:nvSpPr>
          <p:cNvPr id="6" name="5 Metin kutusu"/>
          <p:cNvSpPr txBox="1"/>
          <p:nvPr/>
        </p:nvSpPr>
        <p:spPr>
          <a:xfrm>
            <a:off x="5868144" y="609329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sozlukprojesi@gmail.com</a:t>
            </a:r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64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 descr="C:\Users\ozbas\Desktop\PP zem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642910" y="1643050"/>
            <a:ext cx="807249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400" b="1">
                <a:solidFill>
                  <a:srgbClr val="FF0000"/>
                </a:solidFill>
              </a:rPr>
              <a:t>Sözlük Okuma Dersi</a:t>
            </a:r>
            <a:r>
              <a:rPr lang="tr-TR" sz="2400">
                <a:solidFill>
                  <a:srgbClr val="FF0000"/>
                </a:solidFill>
              </a:rPr>
              <a:t> </a:t>
            </a:r>
          </a:p>
          <a:p>
            <a:pPr algn="ctr"/>
            <a:endParaRPr lang="tr-TR" sz="240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2400"/>
              <a:t>Bu etkinlik haftada bir ders veya yarım </a:t>
            </a:r>
            <a:r>
              <a:rPr lang="tr-TR" sz="2400" smtClean="0"/>
              <a:t>ders </a:t>
            </a:r>
            <a:r>
              <a:rPr lang="tr-TR" sz="2400"/>
              <a:t>sözlük okuma dersi olarak düzenli bir </a:t>
            </a:r>
            <a:r>
              <a:rPr lang="tr-TR" sz="2400" smtClean="0"/>
              <a:t>şekilde </a:t>
            </a:r>
            <a:r>
              <a:rPr lang="tr-TR" sz="2400"/>
              <a:t>gerçekleştirilir.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tr-TR" sz="240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2400"/>
              <a:t>Hangi sözlüğü </a:t>
            </a:r>
            <a:r>
              <a:rPr lang="tr-TR" sz="2400" smtClean="0"/>
              <a:t>okutacağı hususunda öğretmenlerimiz </a:t>
            </a:r>
            <a:r>
              <a:rPr lang="tr-TR" sz="2400"/>
              <a:t>Müdürlüğümüzün </a:t>
            </a:r>
            <a:r>
              <a:rPr lang="tr-TR" sz="2400" smtClean="0"/>
              <a:t>sitesinden proje kılavuzunda yardım alabilir</a:t>
            </a:r>
            <a:r>
              <a:rPr lang="tr-TR" sz="2400"/>
              <a:t>.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5868144" y="609329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sozlukprojesi@gmail.com</a:t>
            </a:r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64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 descr="C:\Users\ozbas\Desktop\PP zem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428596" y="1443841"/>
            <a:ext cx="87154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sz="2400" b="1" smtClean="0">
              <a:solidFill>
                <a:srgbClr val="FF0000"/>
              </a:solidFill>
            </a:endParaRPr>
          </a:p>
          <a:p>
            <a:pPr algn="ctr"/>
            <a:r>
              <a:rPr lang="tr-TR" sz="2400" b="1" smtClean="0">
                <a:solidFill>
                  <a:srgbClr val="FF0000"/>
                </a:solidFill>
              </a:rPr>
              <a:t>Günün </a:t>
            </a:r>
            <a:r>
              <a:rPr lang="tr-TR" sz="2400" b="1">
                <a:solidFill>
                  <a:srgbClr val="FF0000"/>
                </a:solidFill>
              </a:rPr>
              <a:t>Kelimesi</a:t>
            </a:r>
            <a:r>
              <a:rPr lang="tr-TR" sz="2400">
                <a:solidFill>
                  <a:srgbClr val="FF0000"/>
                </a:solidFill>
              </a:rPr>
              <a:t> </a:t>
            </a:r>
          </a:p>
          <a:p>
            <a:pPr algn="ctr"/>
            <a:endParaRPr lang="tr-TR" sz="240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2400" smtClean="0"/>
              <a:t>Kelime, </a:t>
            </a:r>
            <a:r>
              <a:rPr lang="tr-TR" sz="2400"/>
              <a:t>sınıf tahtasının sağ üst köşesine anlamı ile yazılır</a:t>
            </a:r>
            <a:r>
              <a:rPr lang="tr-TR" sz="2400" smtClean="0"/>
              <a:t>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2400" smtClean="0"/>
              <a:t>Safahat ve Yunus Emre Divanı kelimeleri bu çalışma için kullanılabilir. </a:t>
            </a:r>
            <a:endParaRPr lang="tr-TR" sz="240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2400" smtClean="0"/>
              <a:t>Safahat ve Yunus Emre Divanı kelime listeleri sitemizde proje klasöründedir</a:t>
            </a:r>
            <a:r>
              <a:rPr lang="tr-TR" sz="2400"/>
              <a:t>.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5868144" y="609329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sozlukprojesi@gmail.com</a:t>
            </a:r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9452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 descr="C:\Users\ozbas\Desktop\PP zem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-252536" y="1443841"/>
            <a:ext cx="957706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sz="2400" b="1" smtClean="0">
              <a:solidFill>
                <a:srgbClr val="FF0000"/>
              </a:solidFill>
            </a:endParaRPr>
          </a:p>
          <a:p>
            <a:pPr algn="ctr"/>
            <a:endParaRPr lang="tr-TR" sz="2400" b="1" smtClean="0">
              <a:solidFill>
                <a:srgbClr val="FF0000"/>
              </a:solidFill>
            </a:endParaRPr>
          </a:p>
          <a:p>
            <a:pPr algn="ctr"/>
            <a:endParaRPr lang="tr-TR" sz="2400" b="1" smtClean="0">
              <a:solidFill>
                <a:srgbClr val="FF0000"/>
              </a:solidFill>
            </a:endParaRPr>
          </a:p>
          <a:p>
            <a:pPr algn="ctr"/>
            <a:endParaRPr lang="tr-TR" sz="2400" b="1" smtClean="0">
              <a:solidFill>
                <a:srgbClr val="FF0000"/>
              </a:solidFill>
            </a:endParaRPr>
          </a:p>
          <a:p>
            <a:pPr algn="ctr"/>
            <a:endParaRPr lang="tr-TR" sz="2400" b="1" smtClean="0">
              <a:solidFill>
                <a:srgbClr val="FF0000"/>
              </a:solidFill>
            </a:endParaRPr>
          </a:p>
          <a:p>
            <a:pPr algn="ctr"/>
            <a:endParaRPr lang="tr-TR" sz="2400" b="1" smtClean="0">
              <a:solidFill>
                <a:srgbClr val="FF0000"/>
              </a:solidFill>
            </a:endParaRPr>
          </a:p>
          <a:p>
            <a:pPr algn="ctr"/>
            <a:endParaRPr lang="tr-TR" sz="2400" b="1" smtClean="0">
              <a:solidFill>
                <a:srgbClr val="FF0000"/>
              </a:solidFill>
            </a:endParaRPr>
          </a:p>
          <a:p>
            <a:pPr algn="ctr"/>
            <a:endParaRPr lang="tr-TR" sz="2400" b="1" smtClean="0">
              <a:solidFill>
                <a:srgbClr val="FF0000"/>
              </a:solidFill>
            </a:endParaRPr>
          </a:p>
          <a:p>
            <a:pPr algn="ctr"/>
            <a:endParaRPr lang="tr-TR" sz="2400" b="1" smtClean="0">
              <a:solidFill>
                <a:srgbClr val="FF0000"/>
              </a:solidFill>
            </a:endParaRPr>
          </a:p>
          <a:p>
            <a:pPr algn="ctr"/>
            <a:endParaRPr lang="tr-TR" sz="2400" b="1" smtClean="0">
              <a:solidFill>
                <a:srgbClr val="FF0000"/>
              </a:solidFill>
            </a:endParaRPr>
          </a:p>
          <a:p>
            <a:pPr algn="ctr"/>
            <a:endParaRPr lang="tr-TR" sz="2400" b="1" smtClean="0">
              <a:solidFill>
                <a:srgbClr val="FF0000"/>
              </a:solidFill>
            </a:endParaRPr>
          </a:p>
          <a:p>
            <a:pPr algn="ctr"/>
            <a:endParaRPr lang="tr-TR" sz="2400" b="1" smtClean="0">
              <a:solidFill>
                <a:srgbClr val="FF0000"/>
              </a:solidFill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tr-TR" sz="2400"/>
          </a:p>
        </p:txBody>
      </p:sp>
      <p:sp>
        <p:nvSpPr>
          <p:cNvPr id="7" name="6 Dikdörtgen"/>
          <p:cNvSpPr/>
          <p:nvPr/>
        </p:nvSpPr>
        <p:spPr>
          <a:xfrm>
            <a:off x="539552" y="1714488"/>
            <a:ext cx="8604448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b="1" smtClean="0">
              <a:solidFill>
                <a:srgbClr val="FF0000"/>
              </a:solidFill>
            </a:endParaRPr>
          </a:p>
          <a:p>
            <a:pPr algn="ctr"/>
            <a:r>
              <a:rPr lang="tr-TR" sz="2400" b="1" smtClean="0">
                <a:solidFill>
                  <a:srgbClr val="FF0000"/>
                </a:solidFill>
              </a:rPr>
              <a:t>Kelimelerle Tanışma Oyunları:</a:t>
            </a:r>
          </a:p>
          <a:p>
            <a:endParaRPr lang="tr-TR" sz="2400" smtClean="0">
              <a:solidFill>
                <a:srgbClr val="FF0000"/>
              </a:solidFill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tr-TR" sz="2400" smtClean="0"/>
              <a:t>Kelimeden Kelimeye Atlayarak Sözlük Okuma Oyunu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tr-TR" sz="2400" smtClean="0"/>
              <a:t>Akraba Kelimeleri Bulma Oyunu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tr-TR" sz="2400" smtClean="0"/>
              <a:t>Sözlük Tanıma Tanıtma Oyunu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tr-TR" sz="2400" err="1" smtClean="0"/>
              <a:t>Tefe’ül</a:t>
            </a:r>
            <a:r>
              <a:rPr lang="tr-TR" sz="2400" smtClean="0"/>
              <a:t> İle Sözlük Okuma Oyunu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tr-TR" sz="2400" smtClean="0"/>
              <a:t>Doğru Yazma Oyunu (Kelimeleri doğru kodlama oyunu)</a:t>
            </a:r>
            <a:endParaRPr lang="tr-TR" sz="2400"/>
          </a:p>
        </p:txBody>
      </p:sp>
      <p:sp>
        <p:nvSpPr>
          <p:cNvPr id="8" name="7 Metin kutusu"/>
          <p:cNvSpPr txBox="1"/>
          <p:nvPr/>
        </p:nvSpPr>
        <p:spPr>
          <a:xfrm>
            <a:off x="5868144" y="609329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sozlukprojesi@gmail.com</a:t>
            </a:r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64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 descr="C:\Users\ozbas\Desktop\PP zemin.jpg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604752" y="1785926"/>
            <a:ext cx="8039214" cy="321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smtClean="0">
                <a:solidFill>
                  <a:srgbClr val="FF0000"/>
                </a:solidFill>
              </a:rPr>
              <a:t>                              Sosyal Medya Aktiviteleri:</a:t>
            </a:r>
          </a:p>
          <a:p>
            <a:endParaRPr lang="tr-TR" sz="2000" smtClean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tr-TR" sz="2000" smtClean="0"/>
              <a:t>Tüm eğitim kurumlarımızın projeye katılabilecekleri yarışmaları </a:t>
            </a:r>
            <a:r>
              <a:rPr lang="tr-TR" sz="2000" smtClean="0"/>
              <a:t>ve</a:t>
            </a:r>
            <a:r>
              <a:rPr lang="tr-TR" sz="2000" smtClean="0"/>
              <a:t> </a:t>
            </a:r>
            <a:r>
              <a:rPr lang="tr-TR" sz="2000" smtClean="0"/>
              <a:t>görselleri ile zengin bir sosyal medya içeriği hazırlandı. </a:t>
            </a:r>
          </a:p>
          <a:p>
            <a:pPr marL="285750" indent="-285750">
              <a:buFont typeface="Arial" pitchFamily="34" charset="0"/>
              <a:buChar char="•"/>
            </a:pPr>
            <a:endParaRPr lang="tr-TR" sz="1100" smtClean="0"/>
          </a:p>
          <a:p>
            <a:pPr marL="285750" indent="-285750">
              <a:buFont typeface="Arial" pitchFamily="34" charset="0"/>
              <a:buChar char="•"/>
            </a:pPr>
            <a:endParaRPr lang="tr-TR" sz="1100" smtClean="0"/>
          </a:p>
          <a:p>
            <a:pPr marL="285750" indent="-285750">
              <a:buFont typeface="Arial" pitchFamily="34" charset="0"/>
              <a:buChar char="•"/>
            </a:pPr>
            <a:r>
              <a:rPr lang="tr-TR" sz="2000" smtClean="0"/>
              <a:t>Proje, karikatürler, sloganlar, vecizeler, videolar, animasyonlarla sosyal medyadan da yürütülecektir.</a:t>
            </a:r>
          </a:p>
          <a:p>
            <a:pPr marL="285750" indent="-285750">
              <a:buFont typeface="Arial" pitchFamily="34" charset="0"/>
              <a:buChar char="•"/>
            </a:pPr>
            <a:endParaRPr lang="tr-TR" sz="1050" smtClean="0"/>
          </a:p>
          <a:p>
            <a:pPr marL="285750" indent="-285750">
              <a:buFont typeface="Arial" pitchFamily="34" charset="0"/>
              <a:buChar char="•"/>
            </a:pPr>
            <a:endParaRPr lang="tr-TR" sz="1050" smtClean="0"/>
          </a:p>
          <a:p>
            <a:pPr marL="285750" indent="-285750">
              <a:buFont typeface="Arial" pitchFamily="34" charset="0"/>
              <a:buChar char="•"/>
            </a:pPr>
            <a:r>
              <a:rPr lang="tr-TR" sz="2000" smtClean="0"/>
              <a:t>İl Milli Eğitim Müdürlüğümüzün </a:t>
            </a:r>
            <a:r>
              <a:rPr lang="tr-TR" sz="2000" err="1" smtClean="0"/>
              <a:t>twitter</a:t>
            </a:r>
            <a:r>
              <a:rPr lang="tr-TR" sz="2000" smtClean="0"/>
              <a:t> hesabından proje sosyal medya görselleri her gün düzenli paylaşılacaktır.</a:t>
            </a:r>
          </a:p>
        </p:txBody>
      </p:sp>
      <p:sp>
        <p:nvSpPr>
          <p:cNvPr id="7" name="6 Metin kutusu"/>
          <p:cNvSpPr txBox="1"/>
          <p:nvPr/>
        </p:nvSpPr>
        <p:spPr>
          <a:xfrm>
            <a:off x="5796136" y="616530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sozlukprojesi@gmail.com</a:t>
            </a:r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64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 descr="C:\Users\ozbas\Desktop\PP zemin.jpg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539552" y="1556792"/>
            <a:ext cx="917598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smtClean="0">
                <a:solidFill>
                  <a:srgbClr val="FF0000"/>
                </a:solidFill>
              </a:rPr>
              <a:t>                                     Diğer </a:t>
            </a:r>
            <a:r>
              <a:rPr lang="tr-TR" sz="2000" b="1">
                <a:solidFill>
                  <a:srgbClr val="FF0000"/>
                </a:solidFill>
              </a:rPr>
              <a:t>Çalışmalar</a:t>
            </a:r>
          </a:p>
          <a:p>
            <a:pPr algn="ctr"/>
            <a:endParaRPr lang="tr-TR" sz="1400">
              <a:solidFill>
                <a:srgbClr val="FF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tr-TR" sz="2000" smtClean="0"/>
              <a:t>Yazarların ve öncü isimlerin sözlük kullanma üsluplarını</a:t>
            </a:r>
          </a:p>
          <a:p>
            <a:pPr marL="342900" indent="-342900"/>
            <a:r>
              <a:rPr lang="tr-TR" sz="2000" smtClean="0"/>
              <a:t>     anlattıkları </a:t>
            </a:r>
            <a:r>
              <a:rPr lang="tr-TR" sz="2000"/>
              <a:t>kısa </a:t>
            </a:r>
            <a:r>
              <a:rPr lang="tr-TR" sz="2000" smtClean="0"/>
              <a:t>videolar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sz="2000" smtClean="0"/>
              <a:t>Karikatürler</a:t>
            </a:r>
            <a:endParaRPr lang="tr-TR" sz="2000"/>
          </a:p>
          <a:p>
            <a:pPr marL="342900" indent="-342900">
              <a:buFont typeface="Arial" pitchFamily="34" charset="0"/>
              <a:buChar char="•"/>
            </a:pPr>
            <a:r>
              <a:rPr lang="tr-TR" sz="2000"/>
              <a:t>Radyo tanıtımları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sz="2000"/>
              <a:t>İnternet siteleri için tanıtıcı görseller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tr-TR" sz="2000"/>
              <a:t>Kamu spotu </a:t>
            </a:r>
            <a:r>
              <a:rPr lang="tr-TR" sz="2000" smtClean="0"/>
              <a:t>videolar</a:t>
            </a:r>
          </a:p>
          <a:p>
            <a:endParaRPr lang="tr-TR" sz="1600" b="1" i="1" smtClean="0"/>
          </a:p>
          <a:p>
            <a:r>
              <a:rPr lang="tr-TR" b="1" i="1" smtClean="0">
                <a:latin typeface="Arial Narrow" pitchFamily="34" charset="0"/>
              </a:rPr>
              <a:t>Ayrıca</a:t>
            </a:r>
            <a:r>
              <a:rPr lang="tr-TR" b="1" i="1">
                <a:latin typeface="Arial Narrow" pitchFamily="34" charset="0"/>
              </a:rPr>
              <a:t>:</a:t>
            </a:r>
            <a:endParaRPr lang="tr-TR" i="1">
              <a:latin typeface="Arial Narrow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tr-TR" sz="2000" i="1"/>
              <a:t> </a:t>
            </a:r>
            <a:r>
              <a:rPr lang="tr-TR" sz="1600" i="1" smtClean="0"/>
              <a:t>Okullara </a:t>
            </a:r>
            <a:r>
              <a:rPr lang="tr-TR" sz="1600" i="1" smtClean="0"/>
              <a:t>gönderilecek afişlerden başka daha fazlasını okullarına </a:t>
            </a:r>
            <a:r>
              <a:rPr lang="tr-TR" sz="1600" i="1" smtClean="0"/>
              <a:t>asmak </a:t>
            </a:r>
            <a:r>
              <a:rPr lang="tr-TR" sz="1600" i="1" smtClean="0"/>
              <a:t>isteyecekler </a:t>
            </a:r>
            <a:endParaRPr lang="tr-TR" sz="1600" i="1" smtClean="0"/>
          </a:p>
          <a:p>
            <a:r>
              <a:rPr lang="tr-TR" sz="1600" i="1" smtClean="0"/>
              <a:t>için </a:t>
            </a:r>
            <a:r>
              <a:rPr lang="tr-TR" sz="1600" i="1" smtClean="0"/>
              <a:t>1X5 </a:t>
            </a:r>
            <a:r>
              <a:rPr lang="tr-TR" sz="1600" i="1"/>
              <a:t>m </a:t>
            </a:r>
            <a:r>
              <a:rPr lang="tr-TR" sz="1600" i="1" smtClean="0"/>
              <a:t>ve </a:t>
            </a:r>
            <a:r>
              <a:rPr lang="tr-TR" sz="1600" i="1" smtClean="0"/>
              <a:t>50X70 </a:t>
            </a:r>
            <a:r>
              <a:rPr lang="tr-TR" sz="1600" i="1"/>
              <a:t>cm </a:t>
            </a:r>
            <a:r>
              <a:rPr lang="tr-TR" sz="1600" i="1" smtClean="0"/>
              <a:t>afiş, kırlangıç tasarım dosyaları sitemizde proje </a:t>
            </a:r>
            <a:endParaRPr lang="tr-TR" sz="1600" i="1" smtClean="0"/>
          </a:p>
          <a:p>
            <a:r>
              <a:rPr lang="tr-TR" sz="1600" i="1" smtClean="0"/>
              <a:t>klasöründedir</a:t>
            </a:r>
            <a:r>
              <a:rPr lang="tr-TR" sz="1600"/>
              <a:t>. </a:t>
            </a:r>
            <a:endParaRPr lang="tr-TR" sz="1600" smtClean="0"/>
          </a:p>
          <a:p>
            <a:endParaRPr lang="tr-TR" sz="1600" smtClean="0"/>
          </a:p>
          <a:p>
            <a:pPr>
              <a:buFont typeface="Arial" pitchFamily="34" charset="0"/>
              <a:buChar char="•"/>
            </a:pPr>
            <a:r>
              <a:rPr lang="tr-TR" sz="1600" b="1" smtClean="0">
                <a:solidFill>
                  <a:srgbClr val="FF0000"/>
                </a:solidFill>
              </a:rPr>
              <a:t>Projemize katılacak tüm okullarımız </a:t>
            </a:r>
            <a:r>
              <a:rPr lang="tr-TR" sz="1600" b="1" smtClean="0">
                <a:solidFill>
                  <a:srgbClr val="FF0000"/>
                </a:solidFill>
                <a:hlinkClick r:id="rId3"/>
              </a:rPr>
              <a:t>sozlukprojesi@gmail.com</a:t>
            </a:r>
            <a:r>
              <a:rPr lang="tr-TR" sz="1600" b="1" smtClean="0">
                <a:solidFill>
                  <a:srgbClr val="FF0000"/>
                </a:solidFill>
              </a:rPr>
              <a:t> </a:t>
            </a:r>
            <a:r>
              <a:rPr lang="tr-TR" sz="1600" b="1" smtClean="0">
                <a:solidFill>
                  <a:srgbClr val="FF0000"/>
                </a:solidFill>
              </a:rPr>
              <a:t>mailinden veya </a:t>
            </a:r>
          </a:p>
          <a:p>
            <a:r>
              <a:rPr lang="tr-TR" sz="1600" b="1" smtClean="0">
                <a:solidFill>
                  <a:srgbClr val="FF0000"/>
                </a:solidFill>
              </a:rPr>
              <a:t>02124550412 numaralı telefondan Proje Koordinatörlüğünü bilgilendirmelidir.</a:t>
            </a:r>
            <a:endParaRPr lang="tr-TR" sz="16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282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 descr="C:\Users\ozbas\Desktop\PP zem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1403648" y="2828835"/>
            <a:ext cx="6480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7200" b="1" smtClean="0">
                <a:solidFill>
                  <a:srgbClr val="FF0000"/>
                </a:solidFill>
              </a:rPr>
              <a:t>Arz Ederim</a:t>
            </a:r>
            <a:endParaRPr lang="tr-TR" sz="7200" b="1"/>
          </a:p>
        </p:txBody>
      </p:sp>
    </p:spTree>
    <p:extLst>
      <p:ext uri="{BB962C8B-B14F-4D97-AF65-F5344CB8AC3E}">
        <p14:creationId xmlns="" xmlns:p14="http://schemas.microsoft.com/office/powerpoint/2010/main" val="287282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 descr="C:\Users\ozbas\Desktop\PP zemin.jpg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714348" y="1357298"/>
            <a:ext cx="814393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b="1">
                <a:solidFill>
                  <a:srgbClr val="FF0000"/>
                </a:solidFill>
              </a:rPr>
              <a:t>Proje Adı ve Temel Sloganı</a:t>
            </a:r>
            <a:r>
              <a:rPr lang="tr-TR" sz="2000" b="1" smtClean="0">
                <a:solidFill>
                  <a:srgbClr val="FF0000"/>
                </a:solidFill>
              </a:rPr>
              <a:t>:</a:t>
            </a:r>
          </a:p>
          <a:p>
            <a:pPr algn="ctr"/>
            <a:endParaRPr lang="tr-TR" sz="2000" b="1">
              <a:solidFill>
                <a:srgbClr val="FF0000"/>
              </a:solidFill>
            </a:endParaRPr>
          </a:p>
          <a:p>
            <a:pPr algn="ctr"/>
            <a:r>
              <a:rPr lang="tr-TR" sz="1600" b="1" i="1">
                <a:solidFill>
                  <a:srgbClr val="FF0000"/>
                </a:solidFill>
                <a:latin typeface="Bad Script" pitchFamily="2" charset="0"/>
              </a:rPr>
              <a:t> </a:t>
            </a:r>
            <a:r>
              <a:rPr lang="tr-TR" sz="1600" b="1" i="1" smtClean="0">
                <a:latin typeface="Times New Roman" pitchFamily="18" charset="0"/>
                <a:cs typeface="Times New Roman" pitchFamily="18" charset="0"/>
              </a:rPr>
              <a:t>“ Sözlük </a:t>
            </a:r>
            <a:r>
              <a:rPr lang="tr-TR" sz="1600" b="1" i="1">
                <a:latin typeface="Times New Roman" pitchFamily="18" charset="0"/>
                <a:cs typeface="Times New Roman" pitchFamily="18" charset="0"/>
              </a:rPr>
              <a:t>Özgürlüktür” Yan </a:t>
            </a:r>
            <a:r>
              <a:rPr lang="tr-TR" sz="1600" b="1" i="1" smtClean="0">
                <a:latin typeface="Times New Roman" pitchFamily="18" charset="0"/>
                <a:cs typeface="Times New Roman" pitchFamily="18" charset="0"/>
              </a:rPr>
              <a:t>sloganı </a:t>
            </a:r>
            <a:r>
              <a:rPr lang="tr-TR" sz="1600" b="1" i="1">
                <a:latin typeface="Times New Roman" pitchFamily="18" charset="0"/>
                <a:cs typeface="Times New Roman" pitchFamily="18" charset="0"/>
              </a:rPr>
              <a:t>“Her kelime bir ülkedir!” </a:t>
            </a:r>
          </a:p>
          <a:p>
            <a:endParaRPr lang="tr-TR" b="1"/>
          </a:p>
          <a:p>
            <a:r>
              <a:rPr lang="tr-TR"/>
              <a:t>1- Proje İstanbul Milli Eğitim Müdürlüğü Sözlük Özgürlüktür Sözlük Okuma Projesi Koordinasyon Birimi tarafından yürütülür.</a:t>
            </a:r>
          </a:p>
          <a:p>
            <a:r>
              <a:rPr lang="tr-TR"/>
              <a:t>2- </a:t>
            </a:r>
            <a:r>
              <a:rPr lang="tr-TR" smtClean="0"/>
              <a:t>Proje ile ilgili tarifnameye </a:t>
            </a:r>
            <a:r>
              <a:rPr lang="tr-TR"/>
              <a:t>ve gerekli </a:t>
            </a:r>
            <a:r>
              <a:rPr lang="tr-TR" smtClean="0"/>
              <a:t>belgelere İstanbul Milli Eğitim Müdürlüğü sitemizden </a:t>
            </a:r>
            <a:r>
              <a:rPr lang="tr-TR"/>
              <a:t>ulaşılabilecektir.</a:t>
            </a:r>
          </a:p>
          <a:p>
            <a:r>
              <a:rPr lang="tr-TR"/>
              <a:t>3- </a:t>
            </a:r>
            <a:r>
              <a:rPr lang="tr-TR" smtClean="0"/>
              <a:t>Projeye tüm </a:t>
            </a:r>
            <a:r>
              <a:rPr lang="tr-TR"/>
              <a:t>okullarımız</a:t>
            </a:r>
            <a:r>
              <a:rPr lang="tr-TR" smtClean="0"/>
              <a:t>, Koordinasyon </a:t>
            </a:r>
            <a:r>
              <a:rPr lang="tr-TR"/>
              <a:t>Birimine hangi </a:t>
            </a:r>
            <a:r>
              <a:rPr lang="tr-TR" smtClean="0"/>
              <a:t>etkinliklere katılacaklarını bildirerek </a:t>
            </a:r>
            <a:r>
              <a:rPr lang="tr-TR"/>
              <a:t>katılabilecek. </a:t>
            </a:r>
            <a:endParaRPr lang="tr-TR" smtClean="0"/>
          </a:p>
          <a:p>
            <a:r>
              <a:rPr lang="tr-TR" smtClean="0"/>
              <a:t>4- Eğitim </a:t>
            </a:r>
            <a:r>
              <a:rPr lang="tr-TR"/>
              <a:t>yılı sonunda </a:t>
            </a:r>
            <a:r>
              <a:rPr lang="tr-TR" smtClean="0"/>
              <a:t>okullarda kat edilen mesafe </a:t>
            </a:r>
            <a:r>
              <a:rPr lang="tr-TR"/>
              <a:t>değerlendirilecek.</a:t>
            </a:r>
          </a:p>
          <a:p>
            <a:r>
              <a:rPr lang="tr-TR"/>
              <a:t>4- Çalışmalar Türk Dil Kurumu </a:t>
            </a:r>
            <a:r>
              <a:rPr lang="tr-TR" smtClean="0"/>
              <a:t>ve </a:t>
            </a:r>
            <a:r>
              <a:rPr lang="tr-TR"/>
              <a:t>ilim, kültür, sanat adamları ile desteklenecek.</a:t>
            </a:r>
          </a:p>
          <a:p>
            <a:r>
              <a:rPr lang="tr-TR"/>
              <a:t>5- Öğrencilerimizin Yunus Emre’nin, Mehmet Akif’in ve daha birçok mütefekkirimizin kelimelerine yabancılık hissetmemesini hedefliyoruz.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5724128" y="609329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sozlukprojesi</a:t>
            </a:r>
            <a:r>
              <a:rPr lang="tr-TR" smtClean="0"/>
              <a:t>@gmail.com</a:t>
            </a:r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6446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 descr="C:\Users\ozbas\Desktop\PP zem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642910" y="1967062"/>
            <a:ext cx="7920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>
                <a:solidFill>
                  <a:srgbClr val="FF0000"/>
                </a:solidFill>
              </a:rPr>
              <a:t>Etkinlik Çeşitleri:</a:t>
            </a:r>
          </a:p>
          <a:p>
            <a:endParaRPr lang="tr-TR" sz="2000">
              <a:solidFill>
                <a:srgbClr val="FF0000"/>
              </a:solidFill>
            </a:endParaRPr>
          </a:p>
          <a:p>
            <a:r>
              <a:rPr lang="tr-TR" sz="2000" b="1">
                <a:solidFill>
                  <a:srgbClr val="FF0000"/>
                </a:solidFill>
              </a:rPr>
              <a:t>Okul Kütüphanesinde Sözlük Sohbetleri</a:t>
            </a:r>
          </a:p>
          <a:p>
            <a:endParaRPr lang="tr-TR" sz="2000">
              <a:solidFill>
                <a:srgbClr val="FF0000"/>
              </a:solidFill>
            </a:endParaRPr>
          </a:p>
          <a:p>
            <a:r>
              <a:rPr lang="tr-TR" sz="2000"/>
              <a:t>-Okul Kütüphanelerinde yazarların, kültür adamlarının sözlük kullanma tutumlarını, adetlerini; hangi sözlüklerden ne şekillerde istifade ettiklerini ellerinde o sözlüklerle anlatacakları sohbet programları.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5796136" y="609329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sozlukprojesi@gmail.com</a:t>
            </a:r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64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 descr="C:\Users\ozbas\Desktop\PP zemin.jpg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930560" y="1357298"/>
            <a:ext cx="7427654" cy="9838978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algn="ctr"/>
            <a:r>
              <a:rPr lang="tr-TR" sz="1600" b="1" smtClean="0">
                <a:solidFill>
                  <a:srgbClr val="FF0000"/>
                </a:solidFill>
              </a:rPr>
              <a:t>           Proje  </a:t>
            </a:r>
            <a:r>
              <a:rPr lang="tr-TR" sz="1600" b="1" smtClean="0">
                <a:solidFill>
                  <a:srgbClr val="FF0000"/>
                </a:solidFill>
              </a:rPr>
              <a:t>Kapsamında   </a:t>
            </a:r>
            <a:r>
              <a:rPr lang="tr-TR" sz="1600" b="1" smtClean="0">
                <a:solidFill>
                  <a:srgbClr val="FF0000"/>
                </a:solidFill>
              </a:rPr>
              <a:t>Davet                                                   </a:t>
            </a:r>
          </a:p>
          <a:p>
            <a:endParaRPr lang="tr-TR" sz="1600" b="1" smtClean="0">
              <a:solidFill>
                <a:srgbClr val="FF0000"/>
              </a:solidFill>
            </a:endParaRPr>
          </a:p>
          <a:p>
            <a:r>
              <a:rPr lang="tr-TR" sz="1600" err="1" smtClean="0"/>
              <a:t>Abdurrahman</a:t>
            </a:r>
            <a:r>
              <a:rPr lang="tr-TR" sz="1600" smtClean="0"/>
              <a:t> </a:t>
            </a:r>
            <a:r>
              <a:rPr lang="tr-TR" sz="1600"/>
              <a:t>Arslan</a:t>
            </a:r>
          </a:p>
          <a:p>
            <a:r>
              <a:rPr lang="tr-TR" sz="1600"/>
              <a:t>Adem Kandemir</a:t>
            </a:r>
          </a:p>
          <a:p>
            <a:r>
              <a:rPr lang="tr-TR" sz="1600"/>
              <a:t>Ahmet Efe</a:t>
            </a:r>
          </a:p>
          <a:p>
            <a:r>
              <a:rPr lang="tr-TR" sz="1600"/>
              <a:t>Ahmet Kekeç</a:t>
            </a:r>
          </a:p>
          <a:p>
            <a:r>
              <a:rPr lang="tr-TR" sz="1600"/>
              <a:t>Ahmet Mercan</a:t>
            </a:r>
          </a:p>
          <a:p>
            <a:r>
              <a:rPr lang="tr-TR" sz="1600"/>
              <a:t>Ahmet Murat Özel</a:t>
            </a:r>
          </a:p>
          <a:p>
            <a:r>
              <a:rPr lang="tr-TR" sz="1600"/>
              <a:t>Ahmet </a:t>
            </a:r>
            <a:r>
              <a:rPr lang="tr-TR" sz="1600" err="1"/>
              <a:t>Taşgetiren</a:t>
            </a:r>
            <a:endParaRPr lang="tr-TR" sz="1600"/>
          </a:p>
          <a:p>
            <a:r>
              <a:rPr lang="tr-TR" sz="1600"/>
              <a:t>Akif Emre</a:t>
            </a:r>
          </a:p>
          <a:p>
            <a:r>
              <a:rPr lang="tr-TR" sz="1600"/>
              <a:t>Akif Karayel</a:t>
            </a:r>
          </a:p>
          <a:p>
            <a:r>
              <a:rPr lang="tr-TR" sz="1600"/>
              <a:t>Ali </a:t>
            </a:r>
            <a:r>
              <a:rPr lang="tr-TR" sz="1600" err="1"/>
              <a:t>Ayçil</a:t>
            </a:r>
            <a:endParaRPr lang="tr-TR" sz="1600"/>
          </a:p>
          <a:p>
            <a:r>
              <a:rPr lang="tr-TR" sz="1600"/>
              <a:t>Ali </a:t>
            </a:r>
            <a:r>
              <a:rPr lang="tr-TR" sz="1600" smtClean="0"/>
              <a:t>Birinci</a:t>
            </a:r>
            <a:endParaRPr lang="tr-TR" sz="1600"/>
          </a:p>
          <a:p>
            <a:r>
              <a:rPr lang="tr-TR" sz="1600" smtClean="0"/>
              <a:t>Ali Emre</a:t>
            </a:r>
            <a:endParaRPr lang="tr-TR" sz="1600"/>
          </a:p>
          <a:p>
            <a:r>
              <a:rPr lang="tr-TR" sz="1600" smtClean="0"/>
              <a:t>Ali </a:t>
            </a:r>
            <a:r>
              <a:rPr lang="tr-TR" sz="1600"/>
              <a:t>Haydar </a:t>
            </a:r>
            <a:r>
              <a:rPr lang="tr-TR" sz="1600" smtClean="0"/>
              <a:t>Haksal</a:t>
            </a:r>
          </a:p>
          <a:p>
            <a:r>
              <a:rPr lang="tr-TR" sz="1600" smtClean="0"/>
              <a:t>Ali Ural</a:t>
            </a:r>
          </a:p>
          <a:p>
            <a:r>
              <a:rPr lang="tr-TR" sz="1600" smtClean="0"/>
              <a:t>Arif </a:t>
            </a:r>
            <a:r>
              <a:rPr lang="tr-TR" sz="1600" smtClean="0"/>
              <a:t>Ay</a:t>
            </a:r>
          </a:p>
          <a:p>
            <a:r>
              <a:rPr lang="tr-TR" sz="1600" smtClean="0"/>
              <a:t>Asım </a:t>
            </a:r>
            <a:r>
              <a:rPr lang="tr-TR" sz="1600" smtClean="0"/>
              <a:t>Gültekin</a:t>
            </a:r>
            <a:endParaRPr lang="tr-TR" sz="1600" smtClean="0"/>
          </a:p>
          <a:p>
            <a:r>
              <a:rPr lang="tr-TR" sz="1600" smtClean="0"/>
              <a:t>Aykut Ertuğrul</a:t>
            </a:r>
          </a:p>
          <a:p>
            <a:endParaRPr lang="tr-TR" sz="1600"/>
          </a:p>
          <a:p>
            <a:endParaRPr lang="tr-TR" sz="1600" smtClean="0"/>
          </a:p>
          <a:p>
            <a:endParaRPr lang="tr-TR" sz="1600"/>
          </a:p>
          <a:p>
            <a:endParaRPr lang="tr-TR" sz="1600" smtClean="0"/>
          </a:p>
          <a:p>
            <a:endParaRPr lang="tr-TR" sz="1600"/>
          </a:p>
          <a:p>
            <a:endParaRPr lang="tr-TR" sz="1600" smtClean="0"/>
          </a:p>
          <a:p>
            <a:endParaRPr lang="tr-TR" sz="1600"/>
          </a:p>
          <a:p>
            <a:endParaRPr lang="tr-TR" sz="1600" smtClean="0"/>
          </a:p>
          <a:p>
            <a:endParaRPr lang="tr-TR" sz="1600"/>
          </a:p>
          <a:p>
            <a:endParaRPr lang="tr-TR" sz="1600" smtClean="0"/>
          </a:p>
          <a:p>
            <a:endParaRPr lang="tr-TR" sz="1600"/>
          </a:p>
          <a:p>
            <a:endParaRPr lang="tr-TR" sz="1600" smtClean="0"/>
          </a:p>
          <a:p>
            <a:endParaRPr lang="tr-TR" sz="1600"/>
          </a:p>
          <a:p>
            <a:endParaRPr lang="tr-TR" sz="1600" smtClean="0"/>
          </a:p>
          <a:p>
            <a:endParaRPr lang="tr-TR" sz="1600"/>
          </a:p>
          <a:p>
            <a:endParaRPr lang="tr-TR" sz="1600" smtClean="0"/>
          </a:p>
          <a:p>
            <a:endParaRPr lang="tr-TR" sz="1600" smtClean="0"/>
          </a:p>
          <a:p>
            <a:endParaRPr lang="tr-TR" sz="1600" smtClean="0"/>
          </a:p>
          <a:p>
            <a:r>
              <a:rPr lang="tr-TR" sz="1600" smtClean="0"/>
              <a:t>                      </a:t>
            </a:r>
          </a:p>
          <a:p>
            <a:endParaRPr lang="tr-TR" sz="1600"/>
          </a:p>
          <a:p>
            <a:r>
              <a:rPr lang="tr-TR" sz="1600" b="1" smtClean="0">
                <a:solidFill>
                  <a:srgbClr val="FF0000"/>
                </a:solidFill>
              </a:rPr>
              <a:t>Edilebilecek  </a:t>
            </a:r>
            <a:r>
              <a:rPr lang="tr-TR" sz="1600" b="1" smtClean="0">
                <a:solidFill>
                  <a:srgbClr val="FF0000"/>
                </a:solidFill>
              </a:rPr>
              <a:t>Yazarlar</a:t>
            </a:r>
            <a:endParaRPr lang="tr-TR" sz="1600" smtClean="0"/>
          </a:p>
          <a:p>
            <a:endParaRPr lang="tr-TR" sz="1600" smtClean="0"/>
          </a:p>
          <a:p>
            <a:r>
              <a:rPr lang="tr-TR" sz="1600" smtClean="0"/>
              <a:t>Bestami Yazgan</a:t>
            </a:r>
            <a:endParaRPr lang="tr-TR" sz="1600" smtClean="0"/>
          </a:p>
          <a:p>
            <a:r>
              <a:rPr lang="tr-TR" sz="1600" smtClean="0"/>
              <a:t>Beşir </a:t>
            </a:r>
            <a:r>
              <a:rPr lang="tr-TR" sz="1600" err="1" smtClean="0"/>
              <a:t>Ayvazoğlu</a:t>
            </a:r>
            <a:endParaRPr lang="tr-TR" sz="1600" smtClean="0"/>
          </a:p>
          <a:p>
            <a:r>
              <a:rPr lang="tr-TR" sz="1600" smtClean="0"/>
              <a:t>Bülent Ata</a:t>
            </a:r>
          </a:p>
          <a:p>
            <a:r>
              <a:rPr lang="tr-TR" sz="1600" smtClean="0"/>
              <a:t>Cahit </a:t>
            </a:r>
            <a:r>
              <a:rPr lang="tr-TR" sz="1600" err="1" smtClean="0"/>
              <a:t>Koytak</a:t>
            </a:r>
            <a:endParaRPr lang="tr-TR" sz="1600" smtClean="0"/>
          </a:p>
          <a:p>
            <a:r>
              <a:rPr lang="tr-TR" sz="1600" smtClean="0"/>
              <a:t>Cemal Aydın</a:t>
            </a:r>
          </a:p>
          <a:p>
            <a:r>
              <a:rPr lang="tr-TR" sz="1600" smtClean="0"/>
              <a:t>Cihan </a:t>
            </a:r>
            <a:r>
              <a:rPr lang="tr-TR" sz="1600" err="1" smtClean="0"/>
              <a:t>Aktaş</a:t>
            </a:r>
            <a:endParaRPr lang="tr-TR" sz="1600" smtClean="0"/>
          </a:p>
          <a:p>
            <a:r>
              <a:rPr lang="tr-TR" sz="1600" smtClean="0"/>
              <a:t>Ekrem Demirli</a:t>
            </a:r>
          </a:p>
          <a:p>
            <a:r>
              <a:rPr lang="tr-TR" sz="1600" smtClean="0"/>
              <a:t>Fahrettin Gün</a:t>
            </a:r>
          </a:p>
          <a:p>
            <a:r>
              <a:rPr lang="tr-TR" sz="1600" smtClean="0"/>
              <a:t>Fatih Andı</a:t>
            </a:r>
          </a:p>
          <a:p>
            <a:r>
              <a:rPr lang="tr-TR" sz="1600" smtClean="0"/>
              <a:t>Fatih </a:t>
            </a:r>
            <a:r>
              <a:rPr lang="tr-TR" sz="1600" smtClean="0"/>
              <a:t>Okumuş</a:t>
            </a:r>
          </a:p>
          <a:p>
            <a:r>
              <a:rPr lang="tr-TR" sz="1600" smtClean="0"/>
              <a:t>Furkan Çalışkan</a:t>
            </a:r>
            <a:endParaRPr lang="tr-TR" sz="1600" smtClean="0"/>
          </a:p>
          <a:p>
            <a:r>
              <a:rPr lang="tr-TR" sz="1600" smtClean="0"/>
              <a:t>Gökhan Özcan</a:t>
            </a:r>
          </a:p>
          <a:p>
            <a:r>
              <a:rPr lang="tr-TR" sz="1600" err="1" smtClean="0"/>
              <a:t>Güray</a:t>
            </a:r>
            <a:r>
              <a:rPr lang="tr-TR" sz="1600" smtClean="0"/>
              <a:t> </a:t>
            </a:r>
            <a:r>
              <a:rPr lang="tr-TR" sz="1600" smtClean="0"/>
              <a:t>Süngü</a:t>
            </a:r>
          </a:p>
          <a:p>
            <a:r>
              <a:rPr lang="tr-TR" sz="1600" smtClean="0"/>
              <a:t>Hüseyin Goncagül</a:t>
            </a:r>
          </a:p>
          <a:p>
            <a:r>
              <a:rPr lang="tr-TR" sz="1600" smtClean="0"/>
              <a:t>Hüseyin Hatemi</a:t>
            </a:r>
          </a:p>
          <a:p>
            <a:r>
              <a:rPr lang="tr-TR" sz="1600" smtClean="0"/>
              <a:t>Hüseyin Kutlu</a:t>
            </a:r>
          </a:p>
          <a:p>
            <a:endParaRPr lang="tr-TR" sz="1600" smtClean="0"/>
          </a:p>
          <a:p>
            <a:endParaRPr lang="tr-TR" sz="1600" smtClean="0"/>
          </a:p>
        </p:txBody>
      </p:sp>
      <p:sp>
        <p:nvSpPr>
          <p:cNvPr id="6" name="5 Metin kutusu"/>
          <p:cNvSpPr txBox="1"/>
          <p:nvPr/>
        </p:nvSpPr>
        <p:spPr>
          <a:xfrm>
            <a:off x="5940152" y="616530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sozlukprojesi@gmail.com</a:t>
            </a:r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64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 descr="C:\Users\ozbas\Desktop\PP zem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829326" y="1457533"/>
            <a:ext cx="8100392" cy="6186309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r>
              <a:rPr lang="tr-TR" smtClean="0"/>
              <a:t>Hüseyin Rahmi </a:t>
            </a:r>
            <a:r>
              <a:rPr lang="tr-TR" err="1" smtClean="0"/>
              <a:t>Göktaş</a:t>
            </a:r>
            <a:endParaRPr lang="tr-TR" smtClean="0"/>
          </a:p>
          <a:p>
            <a:r>
              <a:rPr lang="tr-TR" err="1" smtClean="0"/>
              <a:t>Hüsrev</a:t>
            </a:r>
            <a:r>
              <a:rPr lang="tr-TR" smtClean="0"/>
              <a:t> </a:t>
            </a:r>
            <a:r>
              <a:rPr lang="tr-TR" err="1" smtClean="0"/>
              <a:t>Hatemi</a:t>
            </a:r>
            <a:endParaRPr lang="tr-TR" smtClean="0"/>
          </a:p>
          <a:p>
            <a:r>
              <a:rPr lang="tr-TR" smtClean="0"/>
              <a:t>İbrahim </a:t>
            </a:r>
            <a:r>
              <a:rPr lang="tr-TR"/>
              <a:t>Demirci</a:t>
            </a:r>
          </a:p>
          <a:p>
            <a:r>
              <a:rPr lang="tr-TR"/>
              <a:t>İhsan Süreyya Sırma</a:t>
            </a:r>
          </a:p>
          <a:p>
            <a:r>
              <a:rPr lang="tr-TR"/>
              <a:t>İlhan Kutluer</a:t>
            </a:r>
          </a:p>
          <a:p>
            <a:r>
              <a:rPr lang="tr-TR"/>
              <a:t>İskender Pala</a:t>
            </a:r>
          </a:p>
          <a:p>
            <a:r>
              <a:rPr lang="tr-TR"/>
              <a:t>İsmail Isparta</a:t>
            </a:r>
          </a:p>
          <a:p>
            <a:r>
              <a:rPr lang="tr-TR"/>
              <a:t>İsmail </a:t>
            </a:r>
            <a:r>
              <a:rPr lang="tr-TR" err="1"/>
              <a:t>Kılıçarslan</a:t>
            </a:r>
            <a:endParaRPr lang="tr-TR"/>
          </a:p>
          <a:p>
            <a:r>
              <a:rPr lang="tr-TR"/>
              <a:t>Kamil Yeşil</a:t>
            </a:r>
          </a:p>
          <a:p>
            <a:r>
              <a:rPr lang="tr-TR"/>
              <a:t>Mahmut Toptaş</a:t>
            </a:r>
          </a:p>
          <a:p>
            <a:r>
              <a:rPr lang="tr-TR"/>
              <a:t>Mehmet Aycı</a:t>
            </a:r>
          </a:p>
          <a:p>
            <a:r>
              <a:rPr lang="tr-TR"/>
              <a:t>Mehmet Lütfi Arslan</a:t>
            </a:r>
          </a:p>
          <a:p>
            <a:r>
              <a:rPr lang="tr-TR"/>
              <a:t>Mehmet Nuri Yardım</a:t>
            </a:r>
          </a:p>
          <a:p>
            <a:r>
              <a:rPr lang="tr-TR"/>
              <a:t>Metin Uçar</a:t>
            </a:r>
          </a:p>
          <a:p>
            <a:r>
              <a:rPr lang="tr-TR"/>
              <a:t>Mevlana </a:t>
            </a:r>
            <a:r>
              <a:rPr lang="tr-TR" smtClean="0"/>
              <a:t>İdris</a:t>
            </a:r>
          </a:p>
          <a:p>
            <a:r>
              <a:rPr lang="tr-TR" smtClean="0"/>
              <a:t>Mustafa </a:t>
            </a:r>
            <a:r>
              <a:rPr lang="tr-TR"/>
              <a:t>Akar</a:t>
            </a:r>
          </a:p>
          <a:p>
            <a:r>
              <a:rPr lang="tr-TR"/>
              <a:t>Mustafa </a:t>
            </a:r>
            <a:r>
              <a:rPr lang="tr-TR" smtClean="0"/>
              <a:t>S. Kaçalin</a:t>
            </a:r>
            <a:endParaRPr lang="tr-TR" smtClean="0"/>
          </a:p>
          <a:p>
            <a:endParaRPr lang="tr-TR"/>
          </a:p>
          <a:p>
            <a:endParaRPr lang="tr-TR" smtClean="0"/>
          </a:p>
          <a:p>
            <a:endParaRPr lang="tr-TR"/>
          </a:p>
          <a:p>
            <a:endParaRPr lang="tr-TR" smtClean="0"/>
          </a:p>
          <a:p>
            <a:endParaRPr lang="tr-TR"/>
          </a:p>
          <a:p>
            <a:r>
              <a:rPr lang="tr-TR" smtClean="0"/>
              <a:t>Mustafa Özdamar</a:t>
            </a:r>
            <a:endParaRPr lang="tr-TR"/>
          </a:p>
          <a:p>
            <a:r>
              <a:rPr lang="tr-TR" smtClean="0"/>
              <a:t>Nabi </a:t>
            </a:r>
            <a:r>
              <a:rPr lang="tr-TR"/>
              <a:t>Avcı</a:t>
            </a:r>
          </a:p>
          <a:p>
            <a:r>
              <a:rPr lang="tr-TR"/>
              <a:t>Necip Tosun</a:t>
            </a:r>
          </a:p>
          <a:p>
            <a:r>
              <a:rPr lang="tr-TR"/>
              <a:t>Nurettin Durman</a:t>
            </a:r>
          </a:p>
          <a:p>
            <a:r>
              <a:rPr lang="tr-TR"/>
              <a:t>Nurullah Genç</a:t>
            </a:r>
          </a:p>
          <a:p>
            <a:r>
              <a:rPr lang="tr-TR"/>
              <a:t>Sadık </a:t>
            </a:r>
            <a:r>
              <a:rPr lang="tr-TR" err="1"/>
              <a:t>Yalsızuçanlar</a:t>
            </a:r>
            <a:endParaRPr lang="tr-TR"/>
          </a:p>
          <a:p>
            <a:r>
              <a:rPr lang="tr-TR"/>
              <a:t>Sami Gül</a:t>
            </a:r>
          </a:p>
          <a:p>
            <a:r>
              <a:rPr lang="tr-TR"/>
              <a:t>Selahattin Eş </a:t>
            </a:r>
            <a:r>
              <a:rPr lang="tr-TR" err="1"/>
              <a:t>Çakırgil</a:t>
            </a:r>
            <a:endParaRPr lang="tr-TR"/>
          </a:p>
          <a:p>
            <a:r>
              <a:rPr lang="tr-TR"/>
              <a:t>Suavi Kemal </a:t>
            </a:r>
            <a:r>
              <a:rPr lang="tr-TR" err="1"/>
              <a:t>Yazgıç</a:t>
            </a:r>
            <a:endParaRPr lang="tr-TR"/>
          </a:p>
          <a:p>
            <a:r>
              <a:rPr lang="tr-TR"/>
              <a:t>Süleyman Ragıp Yazıcılar</a:t>
            </a:r>
          </a:p>
          <a:p>
            <a:r>
              <a:rPr lang="tr-TR"/>
              <a:t>Taha </a:t>
            </a:r>
            <a:r>
              <a:rPr lang="tr-TR" err="1" smtClean="0"/>
              <a:t>Kılınç</a:t>
            </a:r>
            <a:endParaRPr lang="tr-TR"/>
          </a:p>
          <a:p>
            <a:r>
              <a:rPr lang="tr-TR"/>
              <a:t>Ümit </a:t>
            </a:r>
            <a:r>
              <a:rPr lang="tr-TR" err="1" smtClean="0"/>
              <a:t>Aktaş</a:t>
            </a:r>
            <a:endParaRPr lang="tr-TR" smtClean="0"/>
          </a:p>
          <a:p>
            <a:r>
              <a:rPr lang="tr-TR" smtClean="0"/>
              <a:t>Yasemin </a:t>
            </a:r>
            <a:r>
              <a:rPr lang="tr-TR" err="1" smtClean="0"/>
              <a:t>Karahüseyin</a:t>
            </a:r>
            <a:endParaRPr lang="tr-TR"/>
          </a:p>
          <a:p>
            <a:r>
              <a:rPr lang="tr-TR"/>
              <a:t>Yıldız Ramazanoğlu</a:t>
            </a:r>
          </a:p>
          <a:p>
            <a:r>
              <a:rPr lang="tr-TR"/>
              <a:t>Yusuf Kaplan</a:t>
            </a:r>
          </a:p>
          <a:p>
            <a:r>
              <a:rPr lang="tr-TR"/>
              <a:t>Yusuf Turan Günaydın</a:t>
            </a:r>
          </a:p>
          <a:p>
            <a:r>
              <a:rPr lang="tr-TR"/>
              <a:t>Zeki Bulduk</a:t>
            </a:r>
          </a:p>
          <a:p>
            <a:endParaRPr lang="tr-TR"/>
          </a:p>
          <a:p>
            <a:pPr algn="ctr"/>
            <a:endParaRPr lang="tr-TR" b="1"/>
          </a:p>
        </p:txBody>
      </p:sp>
      <p:sp>
        <p:nvSpPr>
          <p:cNvPr id="6" name="5 Metin kutusu"/>
          <p:cNvSpPr txBox="1"/>
          <p:nvPr/>
        </p:nvSpPr>
        <p:spPr>
          <a:xfrm>
            <a:off x="5940152" y="6165304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sozlukprojesi@gmail.com</a:t>
            </a:r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64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 descr="C:\Users\ozbas\Desktop\PP zemin.jpg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571472" y="2071678"/>
            <a:ext cx="81439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b="1">
                <a:solidFill>
                  <a:srgbClr val="FF0000"/>
                </a:solidFill>
              </a:rPr>
              <a:t>Yarışmalar</a:t>
            </a:r>
          </a:p>
          <a:p>
            <a:pPr algn="ctr"/>
            <a:endParaRPr lang="tr-TR" sz="2000" smtClean="0">
              <a:solidFill>
                <a:srgbClr val="FF0000"/>
              </a:solidFill>
            </a:endParaRPr>
          </a:p>
          <a:p>
            <a:pPr algn="ctr"/>
            <a:endParaRPr lang="tr-TR" sz="2000">
              <a:solidFill>
                <a:srgbClr val="FF0000"/>
              </a:solidFill>
            </a:endParaRPr>
          </a:p>
          <a:p>
            <a:r>
              <a:rPr lang="tr-TR" sz="2000"/>
              <a:t>-Sınıftan başlayıp tüm İstanbul çapına kadar Sözlük kullanma bilincini teşvik edici yarışmalar.</a:t>
            </a:r>
          </a:p>
          <a:p>
            <a:endParaRPr lang="tr-TR" sz="2000" smtClean="0"/>
          </a:p>
          <a:p>
            <a:endParaRPr lang="tr-TR" sz="2000"/>
          </a:p>
          <a:p>
            <a:r>
              <a:rPr lang="tr-TR" sz="2000"/>
              <a:t>-En çok sözlük bulunduran okul kütüphanelerimiz, etkinliklere en verimli biçimde katılan okullarımız ödüllendirilecek.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5868144" y="6093296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sozlukprojesi@gmail.com</a:t>
            </a:r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64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 descr="C:\Users\ozbas\Desktop\PP zemin.jpg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714348" y="1407274"/>
            <a:ext cx="78581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sz="2000" b="1" smtClean="0">
              <a:solidFill>
                <a:srgbClr val="FF0000"/>
              </a:solidFill>
            </a:endParaRPr>
          </a:p>
          <a:p>
            <a:pPr algn="ctr"/>
            <a:r>
              <a:rPr lang="tr-TR" sz="2000" b="1" smtClean="0">
                <a:solidFill>
                  <a:srgbClr val="FF0000"/>
                </a:solidFill>
              </a:rPr>
              <a:t>Ders </a:t>
            </a:r>
            <a:r>
              <a:rPr lang="tr-TR" sz="2000" b="1">
                <a:solidFill>
                  <a:srgbClr val="FF0000"/>
                </a:solidFill>
              </a:rPr>
              <a:t>Etkinlikleri</a:t>
            </a:r>
          </a:p>
          <a:p>
            <a:pPr algn="ctr"/>
            <a:endParaRPr lang="tr-TR" sz="2000">
              <a:solidFill>
                <a:srgbClr val="FF0000"/>
              </a:solidFill>
            </a:endParaRPr>
          </a:p>
          <a:p>
            <a:r>
              <a:rPr lang="tr-TR" sz="2000"/>
              <a:t>*İlkokul 1.sınıftan 12. sınıfa kadar her sınıf için ayrı ayrı hazırlanmış ders içi etkinliklerimiz olacak.</a:t>
            </a:r>
          </a:p>
          <a:p>
            <a:endParaRPr lang="tr-TR" sz="2000"/>
          </a:p>
          <a:p>
            <a:r>
              <a:rPr lang="tr-TR" sz="2000"/>
              <a:t>*İlkokul 1 ve 2.sınıflarda etimolojik düşünebilme yetisi kazandırmaya yönelik </a:t>
            </a:r>
            <a:r>
              <a:rPr lang="tr-TR" sz="2000" smtClean="0"/>
              <a:t>“Bu kelimeye neden öyle diyoruz?” etkinliğine başlanacak .</a:t>
            </a:r>
            <a:endParaRPr lang="tr-TR" sz="2000"/>
          </a:p>
          <a:p>
            <a:endParaRPr lang="tr-TR" sz="2000"/>
          </a:p>
          <a:p>
            <a:r>
              <a:rPr lang="tr-TR" sz="2000"/>
              <a:t>*3. ve 4. Sınıflarda Resimli Sözlük kullanılması teşvik edilecek.</a:t>
            </a:r>
          </a:p>
          <a:p>
            <a:endParaRPr lang="tr-TR" sz="2000"/>
          </a:p>
          <a:p>
            <a:r>
              <a:rPr lang="tr-TR" sz="2000"/>
              <a:t>*5. sınıftan itibaren sözlük kullanmayı teşvik edici eser okumaları geçekleştirilecek.</a:t>
            </a:r>
          </a:p>
        </p:txBody>
      </p:sp>
      <p:sp>
        <p:nvSpPr>
          <p:cNvPr id="7" name="6 Metin kutusu"/>
          <p:cNvSpPr txBox="1"/>
          <p:nvPr/>
        </p:nvSpPr>
        <p:spPr>
          <a:xfrm>
            <a:off x="5940152" y="609329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sozlukprojesi@gmail.com</a:t>
            </a:r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64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 descr="C:\Users\ozbas\Desktop\PP zem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714348" y="1874586"/>
            <a:ext cx="78581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000" b="1">
                <a:solidFill>
                  <a:srgbClr val="FF0000"/>
                </a:solidFill>
              </a:rPr>
              <a:t>Klasiklerle Buluşuyoruz!</a:t>
            </a:r>
          </a:p>
          <a:p>
            <a:pPr algn="ctr"/>
            <a:endParaRPr lang="tr-TR" sz="2000" smtClean="0">
              <a:solidFill>
                <a:srgbClr val="FF0000"/>
              </a:solidFill>
            </a:endParaRPr>
          </a:p>
          <a:p>
            <a:pPr algn="ctr"/>
            <a:endParaRPr lang="tr-TR" sz="2000" smtClean="0">
              <a:solidFill>
                <a:srgbClr val="FF0000"/>
              </a:solidFill>
            </a:endParaRPr>
          </a:p>
          <a:p>
            <a:r>
              <a:rPr lang="tr-TR" sz="2000" smtClean="0"/>
              <a:t>Yunus </a:t>
            </a:r>
            <a:r>
              <a:rPr lang="tr-TR" sz="2000"/>
              <a:t>Emre Divanı, Safahat gibi klasik eserlerimizi arzu eden sınıflarımız ders kitabı olarak okuyabilecek.</a:t>
            </a:r>
          </a:p>
          <a:p>
            <a:r>
              <a:rPr lang="tr-TR" sz="2000"/>
              <a:t> </a:t>
            </a:r>
          </a:p>
          <a:p>
            <a:r>
              <a:rPr lang="tr-TR" sz="2000" i="1">
                <a:solidFill>
                  <a:srgbClr val="C00000"/>
                </a:solidFill>
              </a:rPr>
              <a:t>Mesela:</a:t>
            </a:r>
          </a:p>
          <a:p>
            <a:r>
              <a:rPr lang="tr-TR" sz="2000"/>
              <a:t>*Safahat Dersi:  Milli Şairimiz </a:t>
            </a:r>
            <a:r>
              <a:rPr lang="tr-TR" sz="2000" err="1"/>
              <a:t>Mehmed</a:t>
            </a:r>
            <a:r>
              <a:rPr lang="tr-TR" sz="2000"/>
              <a:t> Akif’in şaheseri Safahat okuma derslerinde haftada bir saat ders olarak sayfa sayfa okunacak. 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5940152" y="616530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sozlukprojesi@gmail.com</a:t>
            </a:r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64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 descr="C:\Users\ozbas\Desktop\PP zemi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714348" y="1785926"/>
            <a:ext cx="792961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sz="2000" b="1" smtClean="0">
              <a:solidFill>
                <a:srgbClr val="FF0000"/>
              </a:solidFill>
            </a:endParaRPr>
          </a:p>
          <a:p>
            <a:pPr algn="ctr"/>
            <a:r>
              <a:rPr lang="tr-TR" sz="2000" b="1" smtClean="0">
                <a:solidFill>
                  <a:srgbClr val="FF0000"/>
                </a:solidFill>
              </a:rPr>
              <a:t>Sözlük </a:t>
            </a:r>
            <a:r>
              <a:rPr lang="tr-TR" sz="2000" b="1">
                <a:solidFill>
                  <a:srgbClr val="FF0000"/>
                </a:solidFill>
              </a:rPr>
              <a:t>Kullanımını Arttırmaya Yönelik Ders </a:t>
            </a:r>
            <a:r>
              <a:rPr lang="tr-TR" sz="2000" b="1" smtClean="0">
                <a:solidFill>
                  <a:srgbClr val="FF0000"/>
                </a:solidFill>
              </a:rPr>
              <a:t>Olarak </a:t>
            </a:r>
            <a:r>
              <a:rPr lang="tr-TR" sz="2000" b="1">
                <a:solidFill>
                  <a:srgbClr val="FF0000"/>
                </a:solidFill>
              </a:rPr>
              <a:t>Okunabilecek Pilot Temel </a:t>
            </a:r>
            <a:r>
              <a:rPr lang="tr-TR" sz="2000" b="1" smtClean="0">
                <a:solidFill>
                  <a:srgbClr val="FF0000"/>
                </a:solidFill>
              </a:rPr>
              <a:t>Eserler</a:t>
            </a:r>
          </a:p>
          <a:p>
            <a:pPr algn="ctr"/>
            <a:endParaRPr lang="tr-TR" sz="2000" b="1">
              <a:solidFill>
                <a:srgbClr val="FF0000"/>
              </a:solidFill>
            </a:endParaRPr>
          </a:p>
          <a:p>
            <a:pPr algn="ctr"/>
            <a:endParaRPr lang="tr-TR" sz="2000" b="1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r>
              <a:rPr lang="tr-TR" sz="2000"/>
              <a:t>Aşağıda pilot eser olarak belirlenen 17 kitaptan biri Okuma </a:t>
            </a:r>
            <a:r>
              <a:rPr lang="tr-TR" sz="2000" smtClean="0"/>
              <a:t>Saatlerinde </a:t>
            </a:r>
            <a:r>
              <a:rPr lang="tr-TR" sz="2000"/>
              <a:t>haftada bir ders saati </a:t>
            </a:r>
            <a:r>
              <a:rPr lang="tr-TR" sz="2000" smtClean="0"/>
              <a:t>olacak </a:t>
            </a:r>
            <a:r>
              <a:rPr lang="tr-TR" sz="2000"/>
              <a:t>ve kitabın bitimine değin sürecek bir şekilde okunur, tahlil edilir. Metin okunurken bilinmeyen </a:t>
            </a:r>
            <a:r>
              <a:rPr lang="tr-TR" sz="2000" smtClean="0"/>
              <a:t>kelimeleri sözlüklerden bakılarak </a:t>
            </a:r>
            <a:r>
              <a:rPr lang="tr-TR" sz="2000"/>
              <a:t>irdelenir, öğrenilir.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5868144" y="609329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sozlukprojesi@gmail.com</a:t>
            </a:r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64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Hava Akımı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</TotalTime>
  <Words>1008</Words>
  <Application>Microsoft Office PowerPoint</Application>
  <PresentationFormat>Ekran Gösterisi (4:3)</PresentationFormat>
  <Paragraphs>246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Hava Akımı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İstanbul İl Milli Eğitim Müdürlüğü</dc:title>
  <dc:creator>Mustafa Özbaş</dc:creator>
  <cp:lastModifiedBy>Gültekin</cp:lastModifiedBy>
  <cp:revision>35</cp:revision>
  <dcterms:created xsi:type="dcterms:W3CDTF">2017-04-02T18:03:14Z</dcterms:created>
  <dcterms:modified xsi:type="dcterms:W3CDTF">2017-04-24T19:33:50Z</dcterms:modified>
</cp:coreProperties>
</file>